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58" r:id="rId7"/>
    <p:sldId id="259" r:id="rId8"/>
    <p:sldId id="261" r:id="rId9"/>
    <p:sldId id="260" r:id="rId10"/>
    <p:sldId id="263" r:id="rId11"/>
    <p:sldId id="262" r:id="rId12"/>
    <p:sldId id="264" r:id="rId13"/>
    <p:sldId id="265" r:id="rId14"/>
    <p:sldId id="266" r:id="rId15"/>
    <p:sldId id="267" r:id="rId16"/>
    <p:sldId id="269"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E48F6-A306-45AB-9126-C5D523943BD5}" v="1" dt="2022-10-10T18:31:52.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5932" autoAdjust="0"/>
  </p:normalViewPr>
  <p:slideViewPr>
    <p:cSldViewPr snapToGrid="0" snapToObjects="1">
      <p:cViewPr varScale="1">
        <p:scale>
          <a:sx n="62" d="100"/>
          <a:sy n="62" d="100"/>
        </p:scale>
        <p:origin x="804"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e, Ella" userId="8096d324-92e3-415f-823e-1a7f6ff23a37" providerId="ADAL" clId="{BCEE48F6-A306-45AB-9126-C5D523943BD5}"/>
    <pc:docChg chg="modSld">
      <pc:chgData name="Rhee, Ella" userId="8096d324-92e3-415f-823e-1a7f6ff23a37" providerId="ADAL" clId="{BCEE48F6-A306-45AB-9126-C5D523943BD5}" dt="2022-10-10T18:31:52.282" v="0"/>
      <pc:docMkLst>
        <pc:docMk/>
      </pc:docMkLst>
      <pc:sldChg chg="modSp">
        <pc:chgData name="Rhee, Ella" userId="8096d324-92e3-415f-823e-1a7f6ff23a37" providerId="ADAL" clId="{BCEE48F6-A306-45AB-9126-C5D523943BD5}" dt="2022-10-10T18:31:52.282" v="0"/>
        <pc:sldMkLst>
          <pc:docMk/>
          <pc:sldMk cId="2121166977" sldId="270"/>
        </pc:sldMkLst>
        <pc:picChg chg="mod">
          <ac:chgData name="Rhee, Ella" userId="8096d324-92e3-415f-823e-1a7f6ff23a37" providerId="ADAL" clId="{BCEE48F6-A306-45AB-9126-C5D523943BD5}" dt="2022-10-10T18:31:52.282" v="0"/>
          <ac:picMkLst>
            <pc:docMk/>
            <pc:sldMk cId="2121166977" sldId="270"/>
            <ac:picMk id="5" creationId="{4FAD1AB1-5139-63C3-CBD9-5C19CA4070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D503F-4F17-4331-8A81-89B6D65C6F27}"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9D94-BF3F-48CC-9BE0-DA79EC6930A7}" type="slidenum">
              <a:rPr lang="en-US" smtClean="0"/>
              <a:t>‹#›</a:t>
            </a:fld>
            <a:endParaRPr lang="en-US"/>
          </a:p>
        </p:txBody>
      </p:sp>
    </p:spTree>
    <p:extLst>
      <p:ext uri="{BB962C8B-B14F-4D97-AF65-F5344CB8AC3E}">
        <p14:creationId xmlns:p14="http://schemas.microsoft.com/office/powerpoint/2010/main" val="397596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659D94-BF3F-48CC-9BE0-DA79EC6930A7}" type="slidenum">
              <a:rPr lang="en-US" smtClean="0"/>
              <a:t>1</a:t>
            </a:fld>
            <a:endParaRPr lang="en-US"/>
          </a:p>
        </p:txBody>
      </p:sp>
    </p:spTree>
    <p:extLst>
      <p:ext uri="{BB962C8B-B14F-4D97-AF65-F5344CB8AC3E}">
        <p14:creationId xmlns:p14="http://schemas.microsoft.com/office/powerpoint/2010/main" val="308990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682A42-E11B-2543-BE5F-06CCC187F2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0E40B3-0940-8B40-BC3E-A6EFFCE2C696}"/>
              </a:ext>
            </a:extLst>
          </p:cNvPr>
          <p:cNvSpPr>
            <a:spLocks noGrp="1"/>
          </p:cNvSpPr>
          <p:nvPr>
            <p:ph type="ctrTitle"/>
          </p:nvPr>
        </p:nvSpPr>
        <p:spPr>
          <a:xfrm>
            <a:off x="2724150" y="2225675"/>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F7609622-B461-2542-9E98-517CC7C292F2}"/>
              </a:ext>
            </a:extLst>
          </p:cNvPr>
          <p:cNvSpPr>
            <a:spLocks noGrp="1"/>
          </p:cNvSpPr>
          <p:nvPr>
            <p:ph type="subTitle" idx="1"/>
          </p:nvPr>
        </p:nvSpPr>
        <p:spPr>
          <a:xfrm>
            <a:off x="2724150" y="4786316"/>
            <a:ext cx="9144000" cy="138588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4B58B4C-533D-D14C-BC99-BCD2B36285F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1836682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85A43-9B96-5B45-B1AA-50484A96DE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7C34D-D31E-8643-B56A-4546F11E74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88CCEC8-040E-9544-A7CD-1ED57DF090D1}"/>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796761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7FB0-0DF5-D945-9842-7320A21DA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7D4E4-EAB5-3244-B6EC-D9F246DDFA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F26C212-690F-A541-99F8-41B4F5C9C42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8176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C61C-EC4D-1940-B9A2-94FD8C440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45473-D876-DA42-A1B4-BF224E9BEC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B9872-BE5D-B44C-8197-649D1F56E6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50629B1-13FB-B447-BBFD-E1822C120606}"/>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60614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24D7-C748-544D-A3E4-301BA69304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A233E-F3D1-6D4B-8B92-96A5BDE0D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2D5B41-8B91-744C-93CA-811ECAA294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BCB51-F9EF-4048-8264-DADDCEB71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A5CDF-2ECE-6A42-9D32-48BA65FBA8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619FEFC-0C6D-B145-8CB5-E48472FD18A3}"/>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418352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A24A-3E44-9E49-A5A7-CB9D807FD9AA}"/>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466DF-7D8E-B745-883F-F4189B733CE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E3A4319-1E9D-6549-A988-B73FA2E846CC}"/>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32703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456A81-3690-2048-BF14-E9B1E6F6E7B6}"/>
              </a:ext>
            </a:extLst>
          </p:cNvPr>
          <p:cNvSpPr/>
          <p:nvPr userDrawn="1"/>
        </p:nvSpPr>
        <p:spPr>
          <a:xfrm>
            <a:off x="0" y="6229351"/>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FB4B958-CF63-1948-9A0A-2D42E0ADD3BD}"/>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36616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ED05-BB8F-D54B-AD7C-62392DAFB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AB5A5-E209-EF49-93C5-2A34CD614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93DDD-A487-A64C-A8F7-C73B116E1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CB5C254-E322-694B-838D-6068DF254322}"/>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758117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1717-5072-4647-A506-7A248F6FC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BDC5D0-D88C-F74D-9505-4964B364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469CA-7D56-C943-8997-742E665A0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8AD4769-84CC-DF4A-A4DB-F46460DD6235}"/>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3826253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8576-E61E-0B42-9901-C602610F8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2D3310-2EFA-A04C-B79C-037A95682D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EB19773-BFA9-1B4C-B537-D8D1D2A4D84B}"/>
              </a:ext>
            </a:extLst>
          </p:cNvPr>
          <p:cNvSpPr>
            <a:spLocks noGrp="1"/>
          </p:cNvSpPr>
          <p:nvPr>
            <p:ph type="sldNum" sz="quarter" idx="12"/>
          </p:nvPr>
        </p:nvSpPr>
        <p:spPr/>
        <p:txBody>
          <a:bodyPr/>
          <a:lstStyle/>
          <a:p>
            <a:fld id="{BCD5369E-3047-794C-8347-00C6E847949B}" type="slidenum">
              <a:rPr lang="en-US" smtClean="0"/>
              <a:t>‹#›</a:t>
            </a:fld>
            <a:endParaRPr lang="en-US"/>
          </a:p>
        </p:txBody>
      </p:sp>
    </p:spTree>
    <p:extLst>
      <p:ext uri="{BB962C8B-B14F-4D97-AF65-F5344CB8AC3E}">
        <p14:creationId xmlns:p14="http://schemas.microsoft.com/office/powerpoint/2010/main" val="257650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D28361-11EB-A545-902C-FF0B55978BF2}"/>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90DE88C-F6E4-154F-B30A-BCA12AD78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A86BFE-6AC8-E441-B8B6-B925B8B15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44F4740-A283-1C47-8671-B24D4597FF66}"/>
              </a:ext>
            </a:extLst>
          </p:cNvPr>
          <p:cNvSpPr>
            <a:spLocks noGrp="1"/>
          </p:cNvSpPr>
          <p:nvPr>
            <p:ph type="sldNum" sz="quarter" idx="4"/>
          </p:nvPr>
        </p:nvSpPr>
        <p:spPr>
          <a:xfrm>
            <a:off x="9448800" y="5994400"/>
            <a:ext cx="2743200" cy="365125"/>
          </a:xfrm>
          <a:prstGeom prst="rect">
            <a:avLst/>
          </a:prstGeom>
        </p:spPr>
        <p:txBody>
          <a:bodyPr vert="horz" lIns="91440" tIns="45720" rIns="91440" bIns="45720" rtlCol="0" anchor="ctr"/>
          <a:lstStyle>
            <a:lvl1pPr algn="r">
              <a:defRPr sz="1200">
                <a:solidFill>
                  <a:srgbClr val="003385"/>
                </a:solidFill>
              </a:defRPr>
            </a:lvl1pPr>
          </a:lstStyle>
          <a:p>
            <a:fld id="{BCD5369E-3047-794C-8347-00C6E847949B}" type="slidenum">
              <a:rPr lang="en-US" smtClean="0"/>
              <a:pPr/>
              <a:t>‹#›</a:t>
            </a:fld>
            <a:endParaRPr lang="en-US"/>
          </a:p>
        </p:txBody>
      </p:sp>
    </p:spTree>
    <p:extLst>
      <p:ext uri="{BB962C8B-B14F-4D97-AF65-F5344CB8AC3E}">
        <p14:creationId xmlns:p14="http://schemas.microsoft.com/office/powerpoint/2010/main" val="210596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59="http://schemas.microsoft.com/office/powerpoint/2015/09/main">
    <mc:Choice Requires="p159">
      <p:transition xmlns:p14="http://schemas.microsoft.com/office/powerpoint/2010/main" spd="slow" p14:dur="5000" advTm="6000">
        <p159:morph option="byObject"/>
      </p:transition>
    </mc:Choice>
    <mc:Fallback xmlns="">
      <p:transition spd="slow" advTm="6000">
        <p:fade/>
      </p:transition>
    </mc:Fallback>
  </mc:AlternateContent>
  <p:txStyles>
    <p:titleStyle>
      <a:lvl1pPr algn="l" defTabSz="914400" rtl="0" eaLnBrk="1" latinLnBrk="0" hangingPunct="1">
        <a:lnSpc>
          <a:spcPct val="90000"/>
        </a:lnSpc>
        <a:spcBef>
          <a:spcPct val="0"/>
        </a:spcBef>
        <a:buNone/>
        <a:defRPr sz="4400" b="1" i="0" kern="1200">
          <a:solidFill>
            <a:srgbClr val="003385"/>
          </a:solidFill>
          <a:latin typeface="Montserrat ExtraBold" pitchFamily="2" charset="77"/>
          <a:ea typeface="Roboto Condensed" panose="02000000000000000000" pitchFamily="2" charset="0"/>
          <a:cs typeface="Montserrat Extra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385"/>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allascollege.edu/paying-for-college/scholarships-aid/pages/default.aspx" TargetMode="External"/><Relationship Id="rId2" Type="http://schemas.openxmlformats.org/officeDocument/2006/relationships/hyperlink" Target="https://www.dallascollege.edu/paying-for-college/financial-aid/pages/defaul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allascollege.edu/cd/credit/health-information-tech/pages/degrees-cert.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allascollege.edu/admissions/registration/pages/group-advising-reg.aspx" TargetMode="External"/><Relationship Id="rId2" Type="http://schemas.openxmlformats.org/officeDocument/2006/relationships/hyperlink" Target="mailto:sbaker@dallascollege.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office.com/pages/responsepage.aspx?id=U1R-1i9z3EqUpEiI8tl9XR-JTZXG4gtGtI5xwkPieuFUMU9HWDkwVVhLRzBUU1JISkRPRUFOQVM5VSQlQCN0PWc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llascollege.edu/cd/credit/health-information-tech/pages/degrees-cert.aspx#certificat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ok.ahima.org/PdfView?oid=302851" TargetMode="External"/><Relationship Id="rId2" Type="http://schemas.openxmlformats.org/officeDocument/2006/relationships/hyperlink" Target="https://www.bls.gov/ooh/healthcare/medical-records-and-health-information-technicians.htm#:~:text=in%20May%202020.-,Job%20Outlook,on%20average%2C%20over%20the%20deca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apc.com/certification/medical-coding-certification.aspx" TargetMode="External"/><Relationship Id="rId2" Type="http://schemas.openxmlformats.org/officeDocument/2006/relationships/hyperlink" Target="http://www.ahima.org/certification/C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allascollege.edu/resources/success-coaching/pages/defaul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5BD-F253-8440-A39E-1B94457A8DC2}"/>
              </a:ext>
            </a:extLst>
          </p:cNvPr>
          <p:cNvSpPr>
            <a:spLocks noGrp="1"/>
          </p:cNvSpPr>
          <p:nvPr>
            <p:ph type="ctrTitle"/>
          </p:nvPr>
        </p:nvSpPr>
        <p:spPr>
          <a:xfrm>
            <a:off x="2648539" y="1677120"/>
            <a:ext cx="9219611" cy="1841795"/>
          </a:xfrm>
        </p:spPr>
        <p:txBody>
          <a:bodyPr/>
          <a:lstStyle/>
          <a:p>
            <a:pPr algn="ctr"/>
            <a:r>
              <a:rPr lang="en-US" dirty="0">
                <a:latin typeface="Times New Roman" panose="02020603050405020304" pitchFamily="18" charset="0"/>
                <a:cs typeface="Times New Roman" panose="02020603050405020304" pitchFamily="18" charset="0"/>
              </a:rPr>
              <a:t>Medical Coder Certificate Program</a:t>
            </a:r>
          </a:p>
        </p:txBody>
      </p:sp>
      <p:sp>
        <p:nvSpPr>
          <p:cNvPr id="3" name="Subtitle 2">
            <a:extLst>
              <a:ext uri="{FF2B5EF4-FFF2-40B4-BE49-F238E27FC236}">
                <a16:creationId xmlns:a16="http://schemas.microsoft.com/office/drawing/2014/main" id="{5B828294-B5B5-874E-A4D4-70A1E8A0CCA5}"/>
              </a:ext>
            </a:extLst>
          </p:cNvPr>
          <p:cNvSpPr>
            <a:spLocks noGrp="1"/>
          </p:cNvSpPr>
          <p:nvPr>
            <p:ph type="subTitle" idx="1"/>
          </p:nvPr>
        </p:nvSpPr>
        <p:spPr>
          <a:xfrm>
            <a:off x="2724150" y="5804863"/>
            <a:ext cx="9144000" cy="662378"/>
          </a:xfrm>
        </p:spPr>
        <p:txBody>
          <a:bodyPr>
            <a:normAutofit fontScale="92500" lnSpcReduction="10000"/>
          </a:bodyPr>
          <a:lstStyle/>
          <a:p>
            <a:pPr algn="ctr"/>
            <a:r>
              <a:rPr lang="en-US" sz="4800" b="1" dirty="0">
                <a:latin typeface="Times New Roman" panose="02020603050405020304" pitchFamily="18" charset="0"/>
                <a:cs typeface="Times New Roman" panose="02020603050405020304" pitchFamily="18" charset="0"/>
              </a:rPr>
              <a:t>Information Session</a:t>
            </a:r>
          </a:p>
        </p:txBody>
      </p:sp>
      <p:pic>
        <p:nvPicPr>
          <p:cNvPr id="5" name="Picture 4">
            <a:extLst>
              <a:ext uri="{FF2B5EF4-FFF2-40B4-BE49-F238E27FC236}">
                <a16:creationId xmlns:a16="http://schemas.microsoft.com/office/drawing/2014/main" id="{A9718B5A-93F2-7889-DE61-8736441072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08293" y="749532"/>
            <a:ext cx="3872020" cy="927956"/>
          </a:xfrm>
          <a:prstGeom prst="rect">
            <a:avLst/>
          </a:prstGeom>
        </p:spPr>
      </p:pic>
      <p:pic>
        <p:nvPicPr>
          <p:cNvPr id="6" name="Picture 2" descr="Medical Coding - AAPC">
            <a:extLst>
              <a:ext uri="{FF2B5EF4-FFF2-40B4-BE49-F238E27FC236}">
                <a16:creationId xmlns:a16="http://schemas.microsoft.com/office/drawing/2014/main" id="{70C54410-C0AA-DCA3-5C3E-FC2C59C5D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126" y="3478488"/>
            <a:ext cx="2942615" cy="22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0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870">
        <p159:morph option="byObject"/>
      </p:transition>
    </mc:Choice>
    <mc:Fallback xmlns="">
      <p:transition spd="slow" advTm="287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7CFD-0358-165A-1AEE-66BE758CD023}"/>
              </a:ext>
            </a:extLst>
          </p:cNvPr>
          <p:cNvSpPr>
            <a:spLocks noGrp="1"/>
          </p:cNvSpPr>
          <p:nvPr>
            <p:ph type="title"/>
          </p:nvPr>
        </p:nvSpPr>
        <p:spPr>
          <a:xfrm>
            <a:off x="838200" y="358988"/>
            <a:ext cx="10515600" cy="1325563"/>
          </a:xfrm>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Curriculum</a:t>
            </a:r>
          </a:p>
        </p:txBody>
      </p:sp>
      <p:sp>
        <p:nvSpPr>
          <p:cNvPr id="3" name="Content Placeholder 2">
            <a:extLst>
              <a:ext uri="{FF2B5EF4-FFF2-40B4-BE49-F238E27FC236}">
                <a16:creationId xmlns:a16="http://schemas.microsoft.com/office/drawing/2014/main" id="{A2654C48-28C2-4CFF-DB58-1B485D9CE00E}"/>
              </a:ext>
            </a:extLst>
          </p:cNvPr>
          <p:cNvSpPr>
            <a:spLocks noGrp="1"/>
          </p:cNvSpPr>
          <p:nvPr>
            <p:ph idx="1"/>
          </p:nvPr>
        </p:nvSpPr>
        <p:spPr>
          <a:xfrm>
            <a:off x="838200" y="1964064"/>
            <a:ext cx="10515600" cy="4031383"/>
          </a:xfrm>
        </p:spPr>
        <p:txBody>
          <a:bodyPr>
            <a:normAutofit fontScale="92500" lnSpcReduction="10000"/>
          </a:bodyPr>
          <a:lstStyle/>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The Medical Coder Program is a college credit certificate program consisting of a total of 32 college credit hours (including the prerequisite courses).</a:t>
            </a:r>
          </a:p>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Courses are scheduled in specific sequence intentionally. Knowledge, skills, and attitudes are developed throughout each course, and they build upon each other, moving from the simple to the complex.  Refer to the table of courses in the Information </a:t>
            </a:r>
            <a:r>
              <a:rPr lang="en-US" sz="2600" dirty="0">
                <a:solidFill>
                  <a:srgbClr val="000000"/>
                </a:solidFill>
                <a:latin typeface="Times New Roman" panose="02020603050405020304" pitchFamily="18" charset="0"/>
              </a:rPr>
              <a:t>P</a:t>
            </a:r>
            <a:r>
              <a:rPr lang="en-US" sz="2600" b="0" i="0" dirty="0">
                <a:solidFill>
                  <a:srgbClr val="000000"/>
                </a:solidFill>
                <a:effectLst/>
                <a:latin typeface="Times New Roman" panose="02020603050405020304" pitchFamily="18" charset="0"/>
              </a:rPr>
              <a:t>acket for course sequence.</a:t>
            </a:r>
          </a:p>
          <a:p>
            <a:pPr algn="l">
              <a:buFont typeface="Arial" panose="020B0604020202020204" pitchFamily="34" charset="0"/>
              <a:buChar char="•"/>
            </a:pPr>
            <a:r>
              <a:rPr lang="en-US" sz="2600" b="0" i="0" dirty="0">
                <a:solidFill>
                  <a:srgbClr val="000000"/>
                </a:solidFill>
                <a:effectLst/>
                <a:latin typeface="Times New Roman" panose="02020603050405020304" pitchFamily="18" charset="0"/>
              </a:rPr>
              <a:t>During students’ progression through the program, registered courses for upcoming semesters are monitored. Students will be dropped from an enrolled course not taken in sequence if the requirements and course prerequisites are not met.</a:t>
            </a:r>
          </a:p>
          <a:p>
            <a:pPr marL="0" indent="0">
              <a:buNone/>
            </a:pPr>
            <a:r>
              <a:rPr lang="en-US" sz="2400" dirty="0">
                <a:solidFill>
                  <a:srgbClr val="000000"/>
                </a:solidFill>
                <a:latin typeface="Times New Roman" panose="02020603050405020304" pitchFamily="18" charset="0"/>
              </a:rPr>
              <a:t>  </a:t>
            </a:r>
            <a:endParaRPr lang="en-US" sz="2400"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83364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45885">
        <p159:morph option="byObject"/>
      </p:transition>
    </mc:Choice>
    <mc:Fallback xmlns="">
      <p:transition spd="slow" advTm="4588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C621-0F6B-AF3C-3B1D-A9F10638F81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Tuition &amp; Learning Materials</a:t>
            </a:r>
          </a:p>
        </p:txBody>
      </p:sp>
      <p:sp>
        <p:nvSpPr>
          <p:cNvPr id="3" name="Content Placeholder 2">
            <a:extLst>
              <a:ext uri="{FF2B5EF4-FFF2-40B4-BE49-F238E27FC236}">
                <a16:creationId xmlns:a16="http://schemas.microsoft.com/office/drawing/2014/main" id="{1EBF2826-C1D3-734B-60FF-309AFD14F377}"/>
              </a:ext>
            </a:extLst>
          </p:cNvPr>
          <p:cNvSpPr>
            <a:spLocks noGrp="1"/>
          </p:cNvSpPr>
          <p:nvPr>
            <p:ph idx="1"/>
          </p:nvPr>
        </p:nvSpPr>
        <p:spPr/>
        <p:txBody>
          <a:bodyPr>
            <a:normAutofit/>
          </a:bodyPr>
          <a:lstStyle/>
          <a:p>
            <a:endParaRPr lang="en-US" dirty="0"/>
          </a:p>
          <a:p>
            <a:pPr marL="0" indent="0">
              <a:buNone/>
            </a:pPr>
            <a:endParaRPr lang="en-US" dirty="0"/>
          </a:p>
          <a:p>
            <a:endParaRPr lang="en-US" dirty="0"/>
          </a:p>
          <a:p>
            <a:pPr marL="0" indent="0">
              <a:buNone/>
            </a:pP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Online textbooks will be available as part of your course learning materials.  </a:t>
            </a:r>
          </a:p>
          <a:p>
            <a:r>
              <a:rPr lang="en-US" dirty="0">
                <a:latin typeface="Times New Roman" panose="02020603050405020304" pitchFamily="18" charset="0"/>
                <a:cs typeface="Times New Roman" panose="02020603050405020304" pitchFamily="18" charset="0"/>
              </a:rPr>
              <a:t>Learning materials are included in your tuition.</a:t>
            </a:r>
          </a:p>
          <a:p>
            <a:r>
              <a:rPr lang="en-US" dirty="0">
                <a:latin typeface="Times New Roman" panose="02020603050405020304" pitchFamily="18" charset="0"/>
                <a:cs typeface="Times New Roman" panose="02020603050405020304" pitchFamily="18" charset="0"/>
              </a:rPr>
              <a:t>Online textbooks will be accessible from any laptop or desktop computer.</a:t>
            </a:r>
          </a:p>
          <a:p>
            <a:pPr marL="0" indent="0">
              <a:buNone/>
            </a:pPr>
            <a:endParaRPr lang="en-US" sz="2000" dirty="0"/>
          </a:p>
          <a:p>
            <a:endParaRPr lang="en-US" dirty="0"/>
          </a:p>
        </p:txBody>
      </p:sp>
      <p:graphicFrame>
        <p:nvGraphicFramePr>
          <p:cNvPr id="5" name="Table 5">
            <a:extLst>
              <a:ext uri="{FF2B5EF4-FFF2-40B4-BE49-F238E27FC236}">
                <a16:creationId xmlns:a16="http://schemas.microsoft.com/office/drawing/2014/main" id="{80A426D4-F75B-86C4-7175-AD60B3F482BE}"/>
              </a:ext>
            </a:extLst>
          </p:cNvPr>
          <p:cNvGraphicFramePr>
            <a:graphicFrameLocks noGrp="1"/>
          </p:cNvGraphicFramePr>
          <p:nvPr>
            <p:extLst>
              <p:ext uri="{D42A27DB-BD31-4B8C-83A1-F6EECF244321}">
                <p14:modId xmlns:p14="http://schemas.microsoft.com/office/powerpoint/2010/main" val="4257244307"/>
              </p:ext>
            </p:extLst>
          </p:nvPr>
        </p:nvGraphicFramePr>
        <p:xfrm>
          <a:off x="1809946" y="1684490"/>
          <a:ext cx="8350053" cy="1483360"/>
        </p:xfrm>
        <a:graphic>
          <a:graphicData uri="http://schemas.openxmlformats.org/drawingml/2006/table">
            <a:tbl>
              <a:tblPr firstRow="1" bandRow="1">
                <a:tableStyleId>{5940675A-B579-460E-94D1-54222C63F5DA}</a:tableStyleId>
              </a:tblPr>
              <a:tblGrid>
                <a:gridCol w="2777067">
                  <a:extLst>
                    <a:ext uri="{9D8B030D-6E8A-4147-A177-3AD203B41FA5}">
                      <a16:colId xmlns:a16="http://schemas.microsoft.com/office/drawing/2014/main" val="169676478"/>
                    </a:ext>
                  </a:extLst>
                </a:gridCol>
                <a:gridCol w="2786493">
                  <a:extLst>
                    <a:ext uri="{9D8B030D-6E8A-4147-A177-3AD203B41FA5}">
                      <a16:colId xmlns:a16="http://schemas.microsoft.com/office/drawing/2014/main" val="1847601774"/>
                    </a:ext>
                  </a:extLst>
                </a:gridCol>
                <a:gridCol w="2786493">
                  <a:extLst>
                    <a:ext uri="{9D8B030D-6E8A-4147-A177-3AD203B41FA5}">
                      <a16:colId xmlns:a16="http://schemas.microsoft.com/office/drawing/2014/main" val="296992034"/>
                    </a:ext>
                  </a:extLst>
                </a:gridCol>
              </a:tblGrid>
              <a:tr h="370840">
                <a:tc>
                  <a:txBody>
                    <a:bodyPr/>
                    <a:lstStyle/>
                    <a:p>
                      <a:r>
                        <a:rPr lang="en-US" dirty="0"/>
                        <a:t>Location</a:t>
                      </a:r>
                    </a:p>
                  </a:txBody>
                  <a:tcPr/>
                </a:tc>
                <a:tc>
                  <a:txBody>
                    <a:bodyPr/>
                    <a:lstStyle/>
                    <a:p>
                      <a:r>
                        <a:rPr lang="en-US" dirty="0"/>
                        <a:t>Tuition per Credit Hour</a:t>
                      </a:r>
                    </a:p>
                  </a:txBody>
                  <a:tcPr/>
                </a:tc>
                <a:tc>
                  <a:txBody>
                    <a:bodyPr/>
                    <a:lstStyle/>
                    <a:p>
                      <a:r>
                        <a:rPr lang="en-US" dirty="0"/>
                        <a:t> Learning Materials</a:t>
                      </a:r>
                    </a:p>
                  </a:txBody>
                  <a:tcPr/>
                </a:tc>
                <a:extLst>
                  <a:ext uri="{0D108BD9-81ED-4DB2-BD59-A6C34878D82A}">
                    <a16:rowId xmlns:a16="http://schemas.microsoft.com/office/drawing/2014/main" val="1579230543"/>
                  </a:ext>
                </a:extLst>
              </a:tr>
              <a:tr h="370840">
                <a:tc>
                  <a:txBody>
                    <a:bodyPr/>
                    <a:lstStyle/>
                    <a:p>
                      <a:r>
                        <a:rPr lang="en-US" dirty="0"/>
                        <a:t>Dallas County Resident</a:t>
                      </a:r>
                    </a:p>
                  </a:txBody>
                  <a:tcPr/>
                </a:tc>
                <a:tc>
                  <a:txBody>
                    <a:bodyPr/>
                    <a:lstStyle/>
                    <a:p>
                      <a:r>
                        <a:rPr lang="en-US" dirty="0"/>
                        <a:t>$79</a:t>
                      </a:r>
                    </a:p>
                  </a:txBody>
                  <a:tcPr/>
                </a:tc>
                <a:tc>
                  <a:txBody>
                    <a:bodyPr/>
                    <a:lstStyle/>
                    <a:p>
                      <a:r>
                        <a:rPr lang="en-US" dirty="0"/>
                        <a:t>Included</a:t>
                      </a:r>
                    </a:p>
                  </a:txBody>
                  <a:tcPr/>
                </a:tc>
                <a:extLst>
                  <a:ext uri="{0D108BD9-81ED-4DB2-BD59-A6C34878D82A}">
                    <a16:rowId xmlns:a16="http://schemas.microsoft.com/office/drawing/2014/main" val="3543018180"/>
                  </a:ext>
                </a:extLst>
              </a:tr>
              <a:tr h="370840">
                <a:tc>
                  <a:txBody>
                    <a:bodyPr/>
                    <a:lstStyle/>
                    <a:p>
                      <a:r>
                        <a:rPr lang="en-US" dirty="0"/>
                        <a:t>Out-of-District</a:t>
                      </a:r>
                    </a:p>
                  </a:txBody>
                  <a:tcPr/>
                </a:tc>
                <a:tc>
                  <a:txBody>
                    <a:bodyPr/>
                    <a:lstStyle/>
                    <a:p>
                      <a:r>
                        <a:rPr lang="en-US" dirty="0"/>
                        <a:t>$135</a:t>
                      </a:r>
                    </a:p>
                  </a:txBody>
                  <a:tcPr/>
                </a:tc>
                <a:tc>
                  <a:txBody>
                    <a:bodyPr/>
                    <a:lstStyle/>
                    <a:p>
                      <a:r>
                        <a:rPr lang="en-US" dirty="0"/>
                        <a:t>Included</a:t>
                      </a:r>
                    </a:p>
                  </a:txBody>
                  <a:tcPr/>
                </a:tc>
                <a:extLst>
                  <a:ext uri="{0D108BD9-81ED-4DB2-BD59-A6C34878D82A}">
                    <a16:rowId xmlns:a16="http://schemas.microsoft.com/office/drawing/2014/main" val="1441979403"/>
                  </a:ext>
                </a:extLst>
              </a:tr>
              <a:tr h="370840">
                <a:tc>
                  <a:txBody>
                    <a:bodyPr/>
                    <a:lstStyle/>
                    <a:p>
                      <a:r>
                        <a:rPr lang="en-US" dirty="0"/>
                        <a:t>Out-of-State /International</a:t>
                      </a:r>
                    </a:p>
                  </a:txBody>
                  <a:tcPr/>
                </a:tc>
                <a:tc>
                  <a:txBody>
                    <a:bodyPr/>
                    <a:lstStyle/>
                    <a:p>
                      <a:r>
                        <a:rPr lang="en-US" dirty="0"/>
                        <a:t>$200</a:t>
                      </a:r>
                    </a:p>
                  </a:txBody>
                  <a:tcPr/>
                </a:tc>
                <a:tc>
                  <a:txBody>
                    <a:bodyPr/>
                    <a:lstStyle/>
                    <a:p>
                      <a:r>
                        <a:rPr lang="en-US" dirty="0"/>
                        <a:t>Included</a:t>
                      </a:r>
                    </a:p>
                  </a:txBody>
                  <a:tcPr/>
                </a:tc>
                <a:extLst>
                  <a:ext uri="{0D108BD9-81ED-4DB2-BD59-A6C34878D82A}">
                    <a16:rowId xmlns:a16="http://schemas.microsoft.com/office/drawing/2014/main" val="2422486"/>
                  </a:ext>
                </a:extLst>
              </a:tr>
            </a:tbl>
          </a:graphicData>
        </a:graphic>
      </p:graphicFrame>
    </p:spTree>
    <p:extLst>
      <p:ext uri="{BB962C8B-B14F-4D97-AF65-F5344CB8AC3E}">
        <p14:creationId xmlns:p14="http://schemas.microsoft.com/office/powerpoint/2010/main" val="107628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3907">
        <p159:morph option="byObject"/>
      </p:transition>
    </mc:Choice>
    <mc:Fallback xmlns="">
      <p:transition spd="slow" advTm="1390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58E9-0EE4-9AE0-0DC3-9EC9EB1CCF2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Financial Aid and Scholarships</a:t>
            </a:r>
          </a:p>
        </p:txBody>
      </p:sp>
      <p:sp>
        <p:nvSpPr>
          <p:cNvPr id="3" name="Content Placeholder 2">
            <a:extLst>
              <a:ext uri="{FF2B5EF4-FFF2-40B4-BE49-F238E27FC236}">
                <a16:creationId xmlns:a16="http://schemas.microsoft.com/office/drawing/2014/main" id="{9AE55BF9-F171-3C46-DA74-821D037772E6}"/>
              </a:ext>
            </a:extLst>
          </p:cNvPr>
          <p:cNvSpPr>
            <a:spLocks noGrp="1"/>
          </p:cNvSpPr>
          <p:nvPr>
            <p:ph idx="1"/>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Apply EARLY!</a:t>
            </a:r>
          </a:p>
          <a:p>
            <a:pPr marL="0" indent="0" algn="ctr">
              <a:buNone/>
            </a:pPr>
            <a:endParaRPr lang="en-US" sz="1000"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Information about financial aid can be found at this link,</a:t>
            </a:r>
          </a:p>
          <a:p>
            <a:pPr marL="0" indent="0" algn="ctr">
              <a:buNone/>
            </a:pPr>
            <a:r>
              <a:rPr lang="en-US" dirty="0">
                <a:latin typeface="Times New Roman" panose="02020603050405020304" pitchFamily="18" charset="0"/>
                <a:cs typeface="Times New Roman" panose="02020603050405020304" pitchFamily="18" charset="0"/>
                <a:hlinkClick r:id="rId2"/>
              </a:rPr>
              <a:t>Dallas College Financial Aid</a:t>
            </a: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Information about scholarships can be found at this link,</a:t>
            </a:r>
          </a:p>
          <a:p>
            <a:pPr marL="0" indent="0" algn="ctr">
              <a:buNone/>
            </a:pPr>
            <a:r>
              <a:rPr lang="en-US" dirty="0">
                <a:latin typeface="Times New Roman" panose="02020603050405020304" pitchFamily="18" charset="0"/>
                <a:cs typeface="Times New Roman" panose="02020603050405020304" pitchFamily="18" charset="0"/>
                <a:hlinkClick r:id="rId3"/>
              </a:rPr>
              <a:t>Scholarships and Other Aid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268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1735">
        <p159:morph option="byObject"/>
      </p:transition>
    </mc:Choice>
    <mc:Fallback xmlns="">
      <p:transition spd="slow" advTm="11735">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FC2F-DF83-DC5C-4DFE-DFE9B89ED93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 Checklist</a:t>
            </a:r>
          </a:p>
        </p:txBody>
      </p:sp>
      <p:graphicFrame>
        <p:nvGraphicFramePr>
          <p:cNvPr id="4" name="Table 4">
            <a:extLst>
              <a:ext uri="{FF2B5EF4-FFF2-40B4-BE49-F238E27FC236}">
                <a16:creationId xmlns:a16="http://schemas.microsoft.com/office/drawing/2014/main" id="{D4B71A89-5B83-2870-1A3B-AC0017B784F6}"/>
              </a:ext>
            </a:extLst>
          </p:cNvPr>
          <p:cNvGraphicFramePr>
            <a:graphicFrameLocks noGrp="1"/>
          </p:cNvGraphicFramePr>
          <p:nvPr>
            <p:ph idx="1"/>
            <p:extLst>
              <p:ext uri="{D42A27DB-BD31-4B8C-83A1-F6EECF244321}">
                <p14:modId xmlns:p14="http://schemas.microsoft.com/office/powerpoint/2010/main" val="4030314373"/>
              </p:ext>
            </p:extLst>
          </p:nvPr>
        </p:nvGraphicFramePr>
        <p:xfrm>
          <a:off x="1795413" y="1414506"/>
          <a:ext cx="8601174" cy="3407920"/>
        </p:xfrm>
        <a:graphic>
          <a:graphicData uri="http://schemas.openxmlformats.org/drawingml/2006/table">
            <a:tbl>
              <a:tblPr firstRow="1" bandRow="1">
                <a:tableStyleId>{5940675A-B579-460E-94D1-54222C63F5DA}</a:tableStyleId>
              </a:tblPr>
              <a:tblGrid>
                <a:gridCol w="876694">
                  <a:extLst>
                    <a:ext uri="{9D8B030D-6E8A-4147-A177-3AD203B41FA5}">
                      <a16:colId xmlns:a16="http://schemas.microsoft.com/office/drawing/2014/main" val="3183032875"/>
                    </a:ext>
                  </a:extLst>
                </a:gridCol>
                <a:gridCol w="7724480">
                  <a:extLst>
                    <a:ext uri="{9D8B030D-6E8A-4147-A177-3AD203B41FA5}">
                      <a16:colId xmlns:a16="http://schemas.microsoft.com/office/drawing/2014/main" val="2007630389"/>
                    </a:ext>
                  </a:extLst>
                </a:gridCol>
              </a:tblGrid>
              <a:tr h="553568">
                <a:tc>
                  <a:txBody>
                    <a:bodyPr/>
                    <a:lstStyle/>
                    <a:p>
                      <a:pPr algn="ctr"/>
                      <a:r>
                        <a:rPr lang="en-US" dirty="0"/>
                        <a:t>TO DO</a:t>
                      </a:r>
                    </a:p>
                  </a:txBody>
                  <a:tcPr/>
                </a:tc>
                <a:tc>
                  <a:txBody>
                    <a:bodyPr/>
                    <a:lstStyle/>
                    <a:p>
                      <a:r>
                        <a:rPr lang="en-US" dirty="0"/>
                        <a:t>TASKS</a:t>
                      </a:r>
                    </a:p>
                  </a:txBody>
                  <a:tcPr/>
                </a:tc>
                <a:extLst>
                  <a:ext uri="{0D108BD9-81ED-4DB2-BD59-A6C34878D82A}">
                    <a16:rowId xmlns:a16="http://schemas.microsoft.com/office/drawing/2014/main" val="1871931800"/>
                  </a:ext>
                </a:extLst>
              </a:tr>
              <a:tr h="553568">
                <a:tc>
                  <a:txBody>
                    <a:bodyPr/>
                    <a:lstStyle/>
                    <a:p>
                      <a:endParaRPr lang="en-US" dirty="0"/>
                    </a:p>
                  </a:txBody>
                  <a:tcPr/>
                </a:tc>
                <a:tc>
                  <a:txBody>
                    <a:bodyPr/>
                    <a:lstStyle/>
                    <a:p>
                      <a:r>
                        <a:rPr lang="en-US" dirty="0"/>
                        <a:t>Acceptance into Dallas College</a:t>
                      </a:r>
                    </a:p>
                  </a:txBody>
                  <a:tcPr/>
                </a:tc>
                <a:extLst>
                  <a:ext uri="{0D108BD9-81ED-4DB2-BD59-A6C34878D82A}">
                    <a16:rowId xmlns:a16="http://schemas.microsoft.com/office/drawing/2014/main" val="2489695529"/>
                  </a:ext>
                </a:extLst>
              </a:tr>
              <a:tr h="553568">
                <a:tc>
                  <a:txBody>
                    <a:bodyPr/>
                    <a:lstStyle/>
                    <a:p>
                      <a:endParaRPr lang="en-US" dirty="0"/>
                    </a:p>
                  </a:txBody>
                  <a:tcPr/>
                </a:tc>
                <a:tc>
                  <a:txBody>
                    <a:bodyPr/>
                    <a:lstStyle/>
                    <a:p>
                      <a:r>
                        <a:rPr lang="en-US" dirty="0"/>
                        <a:t>Download Medical Coder Certificate Information Packet</a:t>
                      </a:r>
                    </a:p>
                  </a:txBody>
                  <a:tcPr/>
                </a:tc>
                <a:extLst>
                  <a:ext uri="{0D108BD9-81ED-4DB2-BD59-A6C34878D82A}">
                    <a16:rowId xmlns:a16="http://schemas.microsoft.com/office/drawing/2014/main" val="3547472610"/>
                  </a:ext>
                </a:extLst>
              </a:tr>
              <a:tr h="553568">
                <a:tc>
                  <a:txBody>
                    <a:bodyPr/>
                    <a:lstStyle/>
                    <a:p>
                      <a:endParaRPr lang="en-US" dirty="0"/>
                    </a:p>
                  </a:txBody>
                  <a:tcPr/>
                </a:tc>
                <a:tc>
                  <a:txBody>
                    <a:bodyPr/>
                    <a:lstStyle/>
                    <a:p>
                      <a:r>
                        <a:rPr lang="en-US" dirty="0"/>
                        <a:t>Complete Mandatory Online Program Information Session and Questionnaire</a:t>
                      </a:r>
                    </a:p>
                  </a:txBody>
                  <a:tcPr/>
                </a:tc>
                <a:extLst>
                  <a:ext uri="{0D108BD9-81ED-4DB2-BD59-A6C34878D82A}">
                    <a16:rowId xmlns:a16="http://schemas.microsoft.com/office/drawing/2014/main" val="3488159487"/>
                  </a:ext>
                </a:extLst>
              </a:tr>
              <a:tr h="553568">
                <a:tc>
                  <a:txBody>
                    <a:bodyPr/>
                    <a:lstStyle/>
                    <a:p>
                      <a:endParaRPr lang="en-US" dirty="0"/>
                    </a:p>
                  </a:txBody>
                  <a:tcPr/>
                </a:tc>
                <a:tc>
                  <a:txBody>
                    <a:bodyPr/>
                    <a:lstStyle/>
                    <a:p>
                      <a:r>
                        <a:rPr lang="en-US" dirty="0"/>
                        <a:t>Download and submit the program Application located on the MCC program’s </a:t>
                      </a:r>
                      <a:r>
                        <a:rPr lang="en-US" dirty="0">
                          <a:hlinkClick r:id="rId2"/>
                        </a:rPr>
                        <a:t>website</a:t>
                      </a:r>
                      <a:endParaRPr lang="en-US" dirty="0"/>
                    </a:p>
                  </a:txBody>
                  <a:tcPr/>
                </a:tc>
                <a:extLst>
                  <a:ext uri="{0D108BD9-81ED-4DB2-BD59-A6C34878D82A}">
                    <a16:rowId xmlns:a16="http://schemas.microsoft.com/office/drawing/2014/main" val="63533957"/>
                  </a:ext>
                </a:extLst>
              </a:tr>
              <a:tr h="553568">
                <a:tc>
                  <a:txBody>
                    <a:bodyPr/>
                    <a:lstStyle/>
                    <a:p>
                      <a:endParaRPr lang="en-US" dirty="0"/>
                    </a:p>
                  </a:txBody>
                  <a:tcPr/>
                </a:tc>
                <a:tc>
                  <a:txBody>
                    <a:bodyPr/>
                    <a:lstStyle/>
                    <a:p>
                      <a:r>
                        <a:rPr lang="en-US" dirty="0"/>
                        <a:t>Work with Success Coach to register for prerequisite program courses </a:t>
                      </a:r>
                    </a:p>
                  </a:txBody>
                  <a:tcPr/>
                </a:tc>
                <a:extLst>
                  <a:ext uri="{0D108BD9-81ED-4DB2-BD59-A6C34878D82A}">
                    <a16:rowId xmlns:a16="http://schemas.microsoft.com/office/drawing/2014/main" val="1629714938"/>
                  </a:ext>
                </a:extLst>
              </a:tr>
            </a:tbl>
          </a:graphicData>
        </a:graphic>
      </p:graphicFrame>
      <p:sp>
        <p:nvSpPr>
          <p:cNvPr id="5" name="Rectangle 4" descr="checkbox">
            <a:extLst>
              <a:ext uri="{FF2B5EF4-FFF2-40B4-BE49-F238E27FC236}">
                <a16:creationId xmlns:a16="http://schemas.microsoft.com/office/drawing/2014/main" id="{AC85AF72-0FA8-7058-0BE9-702828111B00}"/>
              </a:ext>
            </a:extLst>
          </p:cNvPr>
          <p:cNvSpPr/>
          <p:nvPr/>
        </p:nvSpPr>
        <p:spPr>
          <a:xfrm>
            <a:off x="2137331" y="2122676"/>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descr="checkbox">
            <a:extLst>
              <a:ext uri="{FF2B5EF4-FFF2-40B4-BE49-F238E27FC236}">
                <a16:creationId xmlns:a16="http://schemas.microsoft.com/office/drawing/2014/main" id="{F03CF596-6D47-1584-7E29-94DD0AEDB7FB}"/>
              </a:ext>
            </a:extLst>
          </p:cNvPr>
          <p:cNvSpPr/>
          <p:nvPr/>
        </p:nvSpPr>
        <p:spPr>
          <a:xfrm>
            <a:off x="2129082" y="2714920"/>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descr="checkbox">
            <a:extLst>
              <a:ext uri="{FF2B5EF4-FFF2-40B4-BE49-F238E27FC236}">
                <a16:creationId xmlns:a16="http://schemas.microsoft.com/office/drawing/2014/main" id="{8AA76274-29DF-EA79-4A82-4CF932418457}"/>
              </a:ext>
            </a:extLst>
          </p:cNvPr>
          <p:cNvSpPr/>
          <p:nvPr/>
        </p:nvSpPr>
        <p:spPr>
          <a:xfrm>
            <a:off x="2123189" y="3258569"/>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descr="checkbox">
            <a:extLst>
              <a:ext uri="{FF2B5EF4-FFF2-40B4-BE49-F238E27FC236}">
                <a16:creationId xmlns:a16="http://schemas.microsoft.com/office/drawing/2014/main" id="{67563B66-1C18-F52D-67AF-44C4212B7404}"/>
              </a:ext>
            </a:extLst>
          </p:cNvPr>
          <p:cNvSpPr/>
          <p:nvPr/>
        </p:nvSpPr>
        <p:spPr>
          <a:xfrm>
            <a:off x="2123190" y="3802218"/>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descr="checkbox">
            <a:extLst>
              <a:ext uri="{FF2B5EF4-FFF2-40B4-BE49-F238E27FC236}">
                <a16:creationId xmlns:a16="http://schemas.microsoft.com/office/drawing/2014/main" id="{747A03D1-BB39-7E8D-3CA3-2F017364C20F}"/>
              </a:ext>
            </a:extLst>
          </p:cNvPr>
          <p:cNvSpPr/>
          <p:nvPr/>
        </p:nvSpPr>
        <p:spPr>
          <a:xfrm>
            <a:off x="2129082" y="4362929"/>
            <a:ext cx="216817" cy="160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FFE5474-AF3F-DAA9-73C7-FA3638C27AAE}"/>
              </a:ext>
            </a:extLst>
          </p:cNvPr>
          <p:cNvSpPr txBox="1"/>
          <p:nvPr/>
        </p:nvSpPr>
        <p:spPr>
          <a:xfrm>
            <a:off x="838200" y="4900228"/>
            <a:ext cx="10803117" cy="1323439"/>
          </a:xfrm>
          <a:prstGeom prst="rect">
            <a:avLst/>
          </a:prstGeom>
          <a:noFill/>
        </p:spPr>
        <p:txBody>
          <a:bodyPr wrap="square" rtlCol="0">
            <a:spAutoFit/>
          </a:bodyPr>
          <a:lstStyle/>
          <a:p>
            <a:pPr algn="ctr"/>
            <a:r>
              <a:rPr lang="en-US" sz="4000" b="1" dirty="0">
                <a:solidFill>
                  <a:srgbClr val="003385"/>
                </a:solidFill>
                <a:latin typeface="Times New Roman" panose="02020603050405020304" pitchFamily="18" charset="0"/>
                <a:ea typeface="Roboto Condensed" panose="02000000000000000000" pitchFamily="2" charset="0"/>
                <a:cs typeface="Times New Roman" panose="02020603050405020304" pitchFamily="18" charset="0"/>
              </a:rPr>
              <a:t>Welcome to the program!  We’re looking forward to working with you!</a:t>
            </a:r>
          </a:p>
        </p:txBody>
      </p:sp>
    </p:spTree>
    <p:extLst>
      <p:ext uri="{BB962C8B-B14F-4D97-AF65-F5344CB8AC3E}">
        <p14:creationId xmlns:p14="http://schemas.microsoft.com/office/powerpoint/2010/main" val="965697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23085">
        <p159:morph option="byObject"/>
      </p:transition>
    </mc:Choice>
    <mc:Fallback xmlns="">
      <p:transition spd="slow" advTm="2308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46D2E-1F1E-7592-E207-E1EEF84A1D8E}"/>
              </a:ext>
            </a:extLst>
          </p:cNvPr>
          <p:cNvSpPr>
            <a:spLocks noGrp="1"/>
          </p:cNvSpPr>
          <p:nvPr>
            <p:ph type="title" idx="4294967295"/>
          </p:nvPr>
        </p:nvSpPr>
        <p:spPr>
          <a:xfrm>
            <a:off x="1527175" y="2720975"/>
            <a:ext cx="9398000" cy="2624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If you have any questions or concerns regarding the courses you should register for each term, please send a detailed email with your full name and student ID# to Sheila Baker, Medical Coder Certificate Program Coordinator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2"/>
              </a:rPr>
              <a:t>sbaker@dallascollege.edu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 for more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For help with registration, contact your assigned Success Coach or contact a Success Coach advisor online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hlinkClick r:id="rId3"/>
              </a:rPr>
              <a:t>here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Medium" panose="02000000000000000000" pitchFamily="2" charset="0"/>
              <a:cs typeface="Roboto Medium"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3385"/>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pic>
        <p:nvPicPr>
          <p:cNvPr id="11" name="Content Placeholder 5">
            <a:extLst>
              <a:ext uri="{FF2B5EF4-FFF2-40B4-BE49-F238E27FC236}">
                <a16:creationId xmlns:a16="http://schemas.microsoft.com/office/drawing/2014/main" id="{76E3B985-0FE9-9646-AFD4-96E06EAFDFE4}"/>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1925615" y="89452"/>
            <a:ext cx="7834611" cy="2471671"/>
          </a:xfrm>
          <a:prstGeom prst="rect">
            <a:avLst/>
          </a:prstGeom>
        </p:spPr>
      </p:pic>
    </p:spTree>
    <p:extLst>
      <p:ext uri="{BB962C8B-B14F-4D97-AF65-F5344CB8AC3E}">
        <p14:creationId xmlns:p14="http://schemas.microsoft.com/office/powerpoint/2010/main" val="178803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2771">
        <p159:morph option="byObject"/>
      </p:transition>
    </mc:Choice>
    <mc:Fallback xmlns="">
      <p:transition spd="slow" advTm="1277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E9A8-3BE7-7EB8-3AFA-2385A5695BE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Thank you !</a:t>
            </a:r>
          </a:p>
        </p:txBody>
      </p:sp>
      <p:sp>
        <p:nvSpPr>
          <p:cNvPr id="3" name="Content Placeholder 2">
            <a:extLst>
              <a:ext uri="{FF2B5EF4-FFF2-40B4-BE49-F238E27FC236}">
                <a16:creationId xmlns:a16="http://schemas.microsoft.com/office/drawing/2014/main" id="{4F8C0E7C-7FB9-F253-7FD7-5D03748B039F}"/>
              </a:ext>
            </a:extLst>
          </p:cNvPr>
          <p:cNvSpPr>
            <a:spLocks noGrp="1"/>
          </p:cNvSpPr>
          <p:nvPr>
            <p:ph idx="1"/>
          </p:nvPr>
        </p:nvSpPr>
        <p:spPr/>
        <p:txBody>
          <a:bodyPr/>
          <a:lstStyle/>
          <a:p>
            <a:pPr marL="0" indent="0" algn="l">
              <a:buNone/>
            </a:pPr>
            <a:r>
              <a:rPr lang="en-US" b="0" i="0" dirty="0">
                <a:solidFill>
                  <a:srgbClr val="000000"/>
                </a:solidFill>
                <a:effectLst/>
                <a:latin typeface="Times New Roman" panose="02020603050405020304" pitchFamily="18" charset="0"/>
              </a:rPr>
              <a:t>Thank you for your interest in the Medical Coder Certificate Program.  You will now select the “start here” button below to complete a questionnaire over the information covered. Completion of the questionnaire will serve as your attendance to this information session.</a:t>
            </a:r>
          </a:p>
          <a:p>
            <a:pPr marL="0" indent="0" algn="l">
              <a:buNone/>
            </a:pPr>
            <a:r>
              <a:rPr lang="en-US" b="0" i="0" dirty="0">
                <a:solidFill>
                  <a:srgbClr val="000000"/>
                </a:solidFill>
                <a:effectLst/>
                <a:latin typeface="Times New Roman" panose="02020603050405020304" pitchFamily="18" charset="0"/>
              </a:rPr>
              <a:t>An email will be sent to you as well as our staff once you have completed the questionnaire. Please retain the email for your records as verification that you have attended this information session.</a:t>
            </a:r>
          </a:p>
          <a:p>
            <a:endParaRPr lang="en-US" dirty="0"/>
          </a:p>
        </p:txBody>
      </p:sp>
      <p:pic>
        <p:nvPicPr>
          <p:cNvPr id="5" name="Picture 4" descr="link to form">
            <a:hlinkClick r:id="rId2"/>
            <a:extLst>
              <a:ext uri="{FF2B5EF4-FFF2-40B4-BE49-F238E27FC236}">
                <a16:creationId xmlns:a16="http://schemas.microsoft.com/office/drawing/2014/main" id="{4FAD1AB1-5139-63C3-CBD9-5C19CA4070A6}"/>
              </a:ext>
            </a:extLst>
          </p:cNvPr>
          <p:cNvPicPr>
            <a:picLocks noChangeAspect="1"/>
          </p:cNvPicPr>
          <p:nvPr/>
        </p:nvPicPr>
        <p:blipFill>
          <a:blip r:embed="rId3"/>
          <a:stretch>
            <a:fillRect/>
          </a:stretch>
        </p:blipFill>
        <p:spPr>
          <a:xfrm>
            <a:off x="3833812" y="4719638"/>
            <a:ext cx="4524375" cy="1457325"/>
          </a:xfrm>
          <a:prstGeom prst="rect">
            <a:avLst/>
          </a:prstGeom>
        </p:spPr>
      </p:pic>
    </p:spTree>
    <p:extLst>
      <p:ext uri="{BB962C8B-B14F-4D97-AF65-F5344CB8AC3E}">
        <p14:creationId xmlns:p14="http://schemas.microsoft.com/office/powerpoint/2010/main" val="2121166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5971">
        <p159:morph option="byObject"/>
      </p:transition>
    </mc:Choice>
    <mc:Fallback xmlns="">
      <p:transition spd="slow" advTm="3597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9823-F5B8-094E-9352-836FC7B3843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Getting Started</a:t>
            </a:r>
          </a:p>
        </p:txBody>
      </p:sp>
      <p:sp>
        <p:nvSpPr>
          <p:cNvPr id="3" name="Content Placeholder 2">
            <a:extLst>
              <a:ext uri="{FF2B5EF4-FFF2-40B4-BE49-F238E27FC236}">
                <a16:creationId xmlns:a16="http://schemas.microsoft.com/office/drawing/2014/main" id="{CF06717A-2595-E84F-8648-3F70AEC9B7D2}"/>
              </a:ext>
            </a:extLst>
          </p:cNvPr>
          <p:cNvSpPr>
            <a:spLocks noGrp="1"/>
          </p:cNvSpPr>
          <p:nvPr>
            <p:ph idx="1"/>
          </p:nvPr>
        </p:nvSpPr>
        <p:spPr>
          <a:xfrm>
            <a:off x="838200" y="2033019"/>
            <a:ext cx="10515600" cy="3868165"/>
          </a:xfrm>
        </p:spPr>
        <p:txBody>
          <a:bodyPr>
            <a:normAutofit/>
          </a:bodyPr>
          <a:lstStyle/>
          <a:p>
            <a:pPr marL="0" indent="0" algn="just">
              <a:lnSpc>
                <a:spcPct val="120000"/>
              </a:lnSpc>
              <a:buNone/>
            </a:pPr>
            <a:r>
              <a:rPr lang="en-US" sz="2400" dirty="0">
                <a:solidFill>
                  <a:srgbClr val="000000"/>
                </a:solidFill>
                <a:latin typeface="Times New Roman" panose="02020603050405020304" pitchFamily="18" charset="0"/>
              </a:rPr>
              <a:t>Thank you for your interest in the School of Health Sciences Medical Coder Certificate program.  This information session is designed to answer many of your questions.  </a:t>
            </a:r>
          </a:p>
          <a:p>
            <a:pPr marL="0" indent="0" algn="just">
              <a:lnSpc>
                <a:spcPct val="120000"/>
              </a:lnSpc>
              <a:buNone/>
            </a:pPr>
            <a:r>
              <a:rPr lang="en-US" sz="2400" dirty="0">
                <a:solidFill>
                  <a:srgbClr val="000000"/>
                </a:solidFill>
                <a:latin typeface="Times New Roman" panose="02020603050405020304" pitchFamily="18" charset="0"/>
              </a:rPr>
              <a:t>Please download the program </a:t>
            </a:r>
            <a:r>
              <a:rPr lang="en-US" sz="2400" dirty="0">
                <a:solidFill>
                  <a:srgbClr val="000000"/>
                </a:solidFill>
                <a:latin typeface="Times New Roman" panose="02020603050405020304" pitchFamily="18" charset="0"/>
                <a:hlinkClick r:id="rId2"/>
              </a:rPr>
              <a:t>information packet</a:t>
            </a:r>
            <a:r>
              <a:rPr lang="en-US" sz="2400" dirty="0">
                <a:solidFill>
                  <a:srgbClr val="000000"/>
                </a:solidFill>
                <a:latin typeface="Times New Roman" panose="02020603050405020304" pitchFamily="18" charset="0"/>
              </a:rPr>
              <a:t> and read it thoroughly for complete details regarding the application requirements and other information on this health science program.</a:t>
            </a:r>
          </a:p>
          <a:p>
            <a:pPr marL="0" indent="0" algn="just">
              <a:lnSpc>
                <a:spcPct val="120000"/>
              </a:lnSpc>
              <a:buNone/>
            </a:pPr>
            <a:r>
              <a:rPr lang="en-US" sz="2400" dirty="0">
                <a:solidFill>
                  <a:srgbClr val="000000"/>
                </a:solidFill>
                <a:latin typeface="Times New Roman" panose="02020603050405020304" pitchFamily="18" charset="0"/>
              </a:rPr>
              <a:t>Your completion of this information session is the beginning of your application into the program and the questionnaire that follows will serve as a record of attendance.  </a:t>
            </a:r>
          </a:p>
        </p:txBody>
      </p:sp>
    </p:spTree>
    <p:extLst>
      <p:ext uri="{BB962C8B-B14F-4D97-AF65-F5344CB8AC3E}">
        <p14:creationId xmlns:p14="http://schemas.microsoft.com/office/powerpoint/2010/main" val="3566269040"/>
      </p:ext>
    </p:extLst>
  </p:cSld>
  <p:clrMapOvr>
    <a:masterClrMapping/>
  </p:clrMapOvr>
  <p:transition spd="slow" advTm="25637">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is Medical Coding</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825626"/>
            <a:ext cx="10515600" cy="3990712"/>
          </a:xfrm>
        </p:spPr>
        <p:txBody>
          <a:bodyPr>
            <a:normAutofit/>
          </a:bodyPr>
          <a:lstStyle/>
          <a:p>
            <a:r>
              <a:rPr lang="en-US" sz="2400" b="0" i="0" dirty="0">
                <a:solidFill>
                  <a:srgbClr val="000000"/>
                </a:solidFill>
                <a:effectLst/>
                <a:latin typeface="Times New Roman" panose="02020603050405020304" pitchFamily="18" charset="0"/>
              </a:rPr>
              <a:t>Every time a patient receives professional health care in a physician’s office, hospital facility or ambulatory surgical center, the provider must document the condition treated and the services provided.</a:t>
            </a:r>
          </a:p>
          <a:p>
            <a:r>
              <a:rPr lang="en-US" sz="2400" b="0" i="0" dirty="0">
                <a:solidFill>
                  <a:srgbClr val="000000"/>
                </a:solidFill>
                <a:effectLst/>
                <a:latin typeface="Times New Roman" panose="02020603050405020304" pitchFamily="18" charset="0"/>
              </a:rPr>
              <a:t>Each documented diagnosis and procedure performed is assigned a numeric or alphanumeric code, which corresponds to the ICD-10 and/or CPT classification systems.  These are known as medical codes.</a:t>
            </a:r>
          </a:p>
          <a:p>
            <a:r>
              <a:rPr lang="en-US" sz="2400" dirty="0">
                <a:solidFill>
                  <a:srgbClr val="000000"/>
                </a:solidFill>
                <a:latin typeface="Times New Roman" panose="02020603050405020304" pitchFamily="18" charset="0"/>
              </a:rPr>
              <a:t>Medical coding is the process of analyzing healthcare documentation and assigning medical codes using a classification system.  </a:t>
            </a:r>
          </a:p>
          <a:p>
            <a:r>
              <a:rPr lang="en-US" sz="2400" dirty="0">
                <a:solidFill>
                  <a:srgbClr val="000000"/>
                </a:solidFill>
                <a:latin typeface="Times New Roman" panose="02020603050405020304" pitchFamily="18" charset="0"/>
              </a:rPr>
              <a:t>Information from medical coding is also used for statistics and tracking illnesses and diseases.</a:t>
            </a:r>
          </a:p>
          <a:p>
            <a:pPr marL="0" indent="0">
              <a:buNone/>
            </a:pPr>
            <a:endParaRPr lang="en-US" b="0" i="0" dirty="0">
              <a:solidFill>
                <a:srgbClr val="000000"/>
              </a:solidFill>
              <a:effectLst/>
              <a:latin typeface="Times New Roman" panose="02020603050405020304" pitchFamily="18" charset="0"/>
            </a:endParaRPr>
          </a:p>
          <a:p>
            <a:pPr marL="0" indent="0">
              <a:buNone/>
            </a:pP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952025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5963">
        <p159:morph option="byObject"/>
      </p:transition>
    </mc:Choice>
    <mc:Fallback xmlns="">
      <p:transition spd="slow" advTm="3596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Does A Medical Coder Do?</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690688"/>
            <a:ext cx="10515600" cy="4204355"/>
          </a:xfrm>
        </p:spPr>
        <p:txBody>
          <a:bodyPr>
            <a:normAutofit/>
          </a:bodyPr>
          <a:lstStyle/>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Uses knowledge of medical terminology, anatomy and physiology, diseases and classification systems to assign a diagnostic or procedural code to a patient’s medical record.</a:t>
            </a: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Reviews medical documentation to assign medical codes and ensure the physician practices and hospitals get reimbursed from insurance companies.</a:t>
            </a: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Communicates with other healthcare personnel to clarify diagnoses or obtain additional information.</a:t>
            </a:r>
          </a:p>
          <a:p>
            <a:r>
              <a:rPr lang="en-US" sz="2400" b="0" i="0" dirty="0">
                <a:solidFill>
                  <a:srgbClr val="000000"/>
                </a:solidFill>
                <a:effectLst/>
                <a:latin typeface="Times New Roman" panose="02020603050405020304" pitchFamily="18" charset="0"/>
              </a:rPr>
              <a:t>Enables insurance companies to account for money they reimburse to physicians and practices, to help prevent fraudulent medical claims or errors in payment.</a:t>
            </a:r>
          </a:p>
          <a:p>
            <a:endParaRPr lang="en-US" dirty="0"/>
          </a:p>
        </p:txBody>
      </p:sp>
    </p:spTree>
    <p:extLst>
      <p:ext uri="{BB962C8B-B14F-4D97-AF65-F5344CB8AC3E}">
        <p14:creationId xmlns:p14="http://schemas.microsoft.com/office/powerpoint/2010/main" val="231963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37970">
        <p159:morph option="byObject"/>
      </p:transition>
    </mc:Choice>
    <mc:Fallback xmlns="">
      <p:transition spd="slow" advTm="3797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Is Medical Coder A Good Career?</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838200" y="1690688"/>
            <a:ext cx="10515600" cy="4486275"/>
          </a:xfrm>
        </p:spPr>
        <p:txBody>
          <a:bodyPr>
            <a:normAutofit/>
          </a:bodyPr>
          <a:lstStyle/>
          <a:p>
            <a:r>
              <a:rPr lang="en-US" sz="2400" dirty="0">
                <a:solidFill>
                  <a:srgbClr val="000000"/>
                </a:solidFill>
                <a:latin typeface="Times New Roman" panose="02020603050405020304" pitchFamily="18" charset="0"/>
              </a:rPr>
              <a:t>Job Outlook according to the </a:t>
            </a:r>
            <a:r>
              <a:rPr lang="en-US" sz="2400" dirty="0">
                <a:solidFill>
                  <a:srgbClr val="000000"/>
                </a:solidFill>
                <a:latin typeface="Times New Roman" panose="02020603050405020304" pitchFamily="18" charset="0"/>
                <a:hlinkClick r:id="rId2"/>
              </a:rPr>
              <a:t>Bureau of Labor Statistics</a:t>
            </a:r>
            <a:r>
              <a:rPr lang="en-US" sz="2400" dirty="0">
                <a:solidFill>
                  <a:srgbClr val="000000"/>
                </a:solidFill>
                <a:latin typeface="Times New Roman" panose="02020603050405020304" pitchFamily="18" charset="0"/>
              </a:rPr>
              <a:t>:</a:t>
            </a:r>
            <a:endParaRPr lang="en-US" sz="2400" b="0" i="0" u="none" strike="noStrike" dirty="0">
              <a:solidFill>
                <a:srgbClr val="000000"/>
              </a:solidFill>
              <a:effectLst/>
              <a:latin typeface="Arial" panose="020B0604020202020204" pitchFamily="34" charset="0"/>
            </a:endParaRPr>
          </a:p>
          <a:p>
            <a:pPr lvl="1"/>
            <a:r>
              <a:rPr lang="en-US" dirty="0">
                <a:solidFill>
                  <a:srgbClr val="000000"/>
                </a:solidFill>
                <a:latin typeface="Times New Roman" panose="02020603050405020304" pitchFamily="18" charset="0"/>
              </a:rPr>
              <a:t>Overall employment of medical records and health information specialists is projected to grow 9 percent from 2020 to 2030, about as fast as the average for all occupations.</a:t>
            </a:r>
          </a:p>
          <a:p>
            <a:pPr lvl="1"/>
            <a:r>
              <a:rPr lang="en-US" dirty="0">
                <a:solidFill>
                  <a:srgbClr val="000000"/>
                </a:solidFill>
                <a:latin typeface="Times New Roman" panose="02020603050405020304" pitchFamily="18" charset="0"/>
              </a:rPr>
              <a:t>About 34,300 openings for medical records and health information specialists are projected each year, on average, over the decade. Many of those openings are expected to result from the need to replace workers who transfer to different occupations or exit the labor force, such as to retire.</a:t>
            </a:r>
          </a:p>
          <a:p>
            <a:r>
              <a:rPr lang="en-US" sz="2400" dirty="0">
                <a:solidFill>
                  <a:srgbClr val="000000"/>
                </a:solidFill>
                <a:latin typeface="Times New Roman" panose="02020603050405020304" pitchFamily="18" charset="0"/>
              </a:rPr>
              <a:t>Medical coders can find work in multiple areas, including hospitals, medical offices, billing companies, rehabilitation clinics, nursing homes and medical labs. According to a 2019 </a:t>
            </a:r>
            <a:r>
              <a:rPr lang="en-US" sz="2400" dirty="0">
                <a:solidFill>
                  <a:srgbClr val="000000"/>
                </a:solidFill>
                <a:latin typeface="Times New Roman" panose="02020603050405020304" pitchFamily="18" charset="0"/>
                <a:hlinkClick r:id="rId3"/>
              </a:rPr>
              <a:t>US Salary Survey Report of HIM Professionals</a:t>
            </a:r>
            <a:r>
              <a:rPr lang="en-US" sz="2400" dirty="0">
                <a:solidFill>
                  <a:srgbClr val="000000"/>
                </a:solidFill>
                <a:latin typeface="Times New Roman" panose="02020603050405020304" pitchFamily="18" charset="0"/>
              </a:rPr>
              <a:t>, the average salary for 0-1 year of experience is $44,530 per year. </a:t>
            </a:r>
          </a:p>
          <a:p>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42470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54554">
        <p159:morph option="byObject"/>
      </p:transition>
    </mc:Choice>
    <mc:Fallback xmlns="">
      <p:transition spd="slow" advTm="5455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Coding Entry-Level Titles</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1146535" y="1684551"/>
            <a:ext cx="9898930" cy="4486275"/>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Job listings include</a:t>
            </a:r>
          </a:p>
          <a:p>
            <a:pPr marL="0" indent="0" algn="ctr">
              <a:buNone/>
            </a:pPr>
            <a:r>
              <a:rPr lang="en-US" dirty="0">
                <a:latin typeface="Times New Roman" panose="02020603050405020304" pitchFamily="18" charset="0"/>
                <a:cs typeface="Times New Roman" panose="02020603050405020304" pitchFamily="18" charset="0"/>
              </a:rPr>
              <a:t>Medical Coder</a:t>
            </a:r>
          </a:p>
          <a:p>
            <a:pPr marL="0" indent="0" algn="ctr">
              <a:buNone/>
            </a:pPr>
            <a:r>
              <a:rPr lang="en-US" dirty="0">
                <a:latin typeface="Times New Roman" panose="02020603050405020304" pitchFamily="18" charset="0"/>
                <a:cs typeface="Times New Roman" panose="02020603050405020304" pitchFamily="18" charset="0"/>
              </a:rPr>
              <a:t>Outpatient Medical Coder </a:t>
            </a:r>
          </a:p>
          <a:p>
            <a:pPr marL="0" indent="0" algn="ctr">
              <a:buNone/>
            </a:pPr>
            <a:r>
              <a:rPr lang="en-US" dirty="0">
                <a:latin typeface="Times New Roman" panose="02020603050405020304" pitchFamily="18" charset="0"/>
                <a:cs typeface="Times New Roman" panose="02020603050405020304" pitchFamily="18" charset="0"/>
              </a:rPr>
              <a:t>Entry-Level Coding Specialist</a:t>
            </a:r>
          </a:p>
          <a:p>
            <a:pPr marL="0" indent="0" algn="ctr">
              <a:buNone/>
            </a:pPr>
            <a:r>
              <a:rPr lang="en-US" dirty="0">
                <a:latin typeface="Times New Roman" panose="02020603050405020304" pitchFamily="18" charset="0"/>
                <a:cs typeface="Times New Roman" panose="02020603050405020304" pitchFamily="18" charset="0"/>
              </a:rPr>
              <a:t>Coder I</a:t>
            </a:r>
          </a:p>
          <a:p>
            <a:pPr marL="0" indent="0" algn="ctr">
              <a:buNone/>
            </a:pPr>
            <a:r>
              <a:rPr lang="en-US" dirty="0">
                <a:latin typeface="Times New Roman" panose="02020603050405020304" pitchFamily="18" charset="0"/>
                <a:cs typeface="Times New Roman" panose="02020603050405020304" pitchFamily="18" charset="0"/>
              </a:rPr>
              <a:t>Medical Coding Associate</a:t>
            </a:r>
          </a:p>
          <a:p>
            <a:pPr marL="0" indent="0" algn="ctr">
              <a:buNone/>
            </a:pPr>
            <a:r>
              <a:rPr lang="en-US" dirty="0">
                <a:latin typeface="Times New Roman" panose="02020603050405020304" pitchFamily="18" charset="0"/>
                <a:cs typeface="Times New Roman" panose="02020603050405020304" pitchFamily="18" charset="0"/>
              </a:rPr>
              <a:t>CCA Certified Medical Coder</a:t>
            </a:r>
          </a:p>
          <a:p>
            <a:pPr marL="0" indent="0" algn="ctr">
              <a:buNone/>
            </a:pPr>
            <a:r>
              <a:rPr lang="en-US" dirty="0">
                <a:latin typeface="Times New Roman" panose="02020603050405020304" pitchFamily="18" charset="0"/>
                <a:cs typeface="Times New Roman" panose="02020603050405020304" pitchFamily="18" charset="0"/>
              </a:rPr>
              <a:t>Health Information Technician</a:t>
            </a:r>
          </a:p>
          <a:p>
            <a:pPr marL="0" indent="0" algn="ctr">
              <a:buNone/>
            </a:pPr>
            <a:r>
              <a:rPr lang="en-US" dirty="0">
                <a:latin typeface="Times New Roman" panose="02020603050405020304" pitchFamily="18" charset="0"/>
                <a:cs typeface="Times New Roman" panose="02020603050405020304" pitchFamily="18" charset="0"/>
              </a:rPr>
              <a:t>and more </a:t>
            </a:r>
          </a:p>
          <a:p>
            <a:pPr marL="0" indent="0">
              <a:buNone/>
            </a:pPr>
            <a:endParaRPr lang="en-US" dirty="0"/>
          </a:p>
        </p:txBody>
      </p:sp>
    </p:spTree>
    <p:extLst>
      <p:ext uri="{BB962C8B-B14F-4D97-AF65-F5344CB8AC3E}">
        <p14:creationId xmlns:p14="http://schemas.microsoft.com/office/powerpoint/2010/main" val="3772055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5044">
        <p159:morph option="byObject"/>
      </p:transition>
    </mc:Choice>
    <mc:Fallback xmlns="">
      <p:transition spd="slow" advTm="1504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a:xfrm>
            <a:off x="838200" y="157736"/>
            <a:ext cx="10515600" cy="1325563"/>
          </a:xfrm>
        </p:spPr>
        <p:txBody>
          <a:bodyPr/>
          <a:lstStyle/>
          <a:p>
            <a:pPr algn="ctr"/>
            <a:r>
              <a:rPr lang="en-US" dirty="0">
                <a:latin typeface="Times New Roman" panose="02020603050405020304" pitchFamily="18" charset="0"/>
                <a:cs typeface="Times New Roman" panose="02020603050405020304" pitchFamily="18" charset="0"/>
              </a:rPr>
              <a:t>Medical Coder Certifications</a:t>
            </a:r>
          </a:p>
        </p:txBody>
      </p:sp>
      <p:sp>
        <p:nvSpPr>
          <p:cNvPr id="5" name="Rectangle 2">
            <a:extLst>
              <a:ext uri="{FF2B5EF4-FFF2-40B4-BE49-F238E27FC236}">
                <a16:creationId xmlns:a16="http://schemas.microsoft.com/office/drawing/2014/main" id="{3E141544-27E5-FEA2-1954-16A749D05544}"/>
              </a:ext>
            </a:extLst>
          </p:cNvPr>
          <p:cNvSpPr>
            <a:spLocks noGrp="1" noChangeArrowheads="1"/>
          </p:cNvSpPr>
          <p:nvPr>
            <p:ph idx="1"/>
          </p:nvPr>
        </p:nvSpPr>
        <p:spPr bwMode="auto">
          <a:xfrm>
            <a:off x="1470582" y="1047041"/>
            <a:ext cx="9883218"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Two professional organizations, the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American Health Information Management</a:t>
            </a:r>
            <a:r>
              <a:rPr lang="en-US" altLang="en-US" sz="2400" u="sng" dirty="0">
                <a:solidFill>
                  <a:srgbClr val="000000"/>
                </a:solidFill>
                <a:latin typeface="Times New Roman" panose="02020603050405020304" pitchFamily="18" charset="0"/>
                <a:cs typeface="Times New Roman" panose="02020603050405020304" pitchFamily="18" charset="0"/>
                <a:hlinkClick r:id="rId2"/>
              </a:rPr>
              <a:t>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2"/>
              </a:rPr>
              <a:t>Association (AHIMA)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the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American Academy of Professional Coders </a:t>
            </a:r>
            <a:r>
              <a:rPr lang="en-US" altLang="en-US" sz="2400" dirty="0">
                <a:solidFill>
                  <a:srgbClr val="000000"/>
                </a:solidFill>
                <a:latin typeface="Times New Roman" panose="02020603050405020304" pitchFamily="18" charset="0"/>
                <a:cs typeface="Times New Roman" panose="02020603050405020304" pitchFamily="18" charset="0"/>
                <a:hlinkClick r:id="rId3"/>
              </a:rPr>
              <a:t>(AAPC),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offer nationally recognized medical coding certification exams.</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200" dirty="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Medical Coder Certificate program provides an opportunity for students to take the AHIMA Certified Coding Associate (CCA) exam in HITT 2246.   The cost of the CCA certification exam is included in the leaning materials for this course. If they choose to sit for the exam, students can have the CCA coding </a:t>
            </a:r>
            <a:r>
              <a:rPr lang="en-US" altLang="en-US" sz="2400" dirty="0">
                <a:solidFill>
                  <a:srgbClr val="000000"/>
                </a:solidFill>
                <a:latin typeface="Times New Roman" panose="02020603050405020304" pitchFamily="18" charset="0"/>
                <a:cs typeface="Times New Roman" panose="02020603050405020304" pitchFamily="18" charset="0"/>
              </a:rPr>
              <a:t>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ertification upon completion of the program.</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200" dirty="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Successful completion of the program also provides a foundation for students to prepare for the Certified Coding Specialist (CCS) and the AAPC Certified Professional Coder (CPC) exam.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2000" b="1" dirty="0">
                <a:solidFill>
                  <a:srgbClr val="000000"/>
                </a:solidFill>
                <a:latin typeface="Times New Roman" panose="02020603050405020304" pitchFamily="18" charset="0"/>
                <a:cs typeface="Times New Roman" panose="02020603050405020304" pitchFamily="18" charset="0"/>
              </a:rPr>
              <a:t>Note</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b="1" dirty="0">
                <a:solidFill>
                  <a:srgbClr val="000000"/>
                </a:solidFill>
                <a:latin typeface="Times New Roman" panose="02020603050405020304" pitchFamily="18" charset="0"/>
                <a:cs typeface="Times New Roman" panose="02020603050405020304" pitchFamily="18" charset="0"/>
              </a:rPr>
              <a:t>Exams are administered by the credentialing organization at a testing center.</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0435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62798">
        <p159:morph option="byObject"/>
      </p:transition>
    </mc:Choice>
    <mc:Fallback xmlns="">
      <p:transition spd="slow" advTm="6279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9F9-F502-3F46-E0CE-51ABE113959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Admission Criteria</a:t>
            </a:r>
          </a:p>
        </p:txBody>
      </p:sp>
      <p:sp>
        <p:nvSpPr>
          <p:cNvPr id="4" name="Content Placeholder 3">
            <a:extLst>
              <a:ext uri="{FF2B5EF4-FFF2-40B4-BE49-F238E27FC236}">
                <a16:creationId xmlns:a16="http://schemas.microsoft.com/office/drawing/2014/main" id="{2604B59E-7C08-B604-B86B-92F55D1795A9}"/>
              </a:ext>
            </a:extLst>
          </p:cNvPr>
          <p:cNvSpPr>
            <a:spLocks noGrp="1"/>
          </p:cNvSpPr>
          <p:nvPr>
            <p:ph idx="1"/>
          </p:nvPr>
        </p:nvSpPr>
        <p:spPr>
          <a:xfrm>
            <a:off x="1131216" y="1690687"/>
            <a:ext cx="10222584" cy="4465016"/>
          </a:xfrm>
        </p:spPr>
        <p:txBody>
          <a:bodyPr>
            <a:normAutofit fontScale="92500" lnSpcReduction="10000"/>
          </a:bodyPr>
          <a:lstStyle/>
          <a:p>
            <a:pPr marL="0" indent="0" algn="ctr">
              <a:buNone/>
            </a:pPr>
            <a:r>
              <a:rPr lang="en-US" sz="2200" b="0" i="0" dirty="0">
                <a:solidFill>
                  <a:srgbClr val="000000"/>
                </a:solidFill>
                <a:effectLst/>
                <a:latin typeface="Times New Roman" panose="02020603050405020304" pitchFamily="18" charset="0"/>
              </a:rPr>
              <a:t>(Refer to the Information Packet for more details)</a:t>
            </a:r>
          </a:p>
          <a:p>
            <a:pPr marL="0" indent="0" algn="ctr">
              <a:buNone/>
            </a:pPr>
            <a:endParaRPr lang="en-US" sz="1400"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A high school diploma or General Education Development (GED) certificate.  </a:t>
            </a:r>
          </a:p>
          <a:p>
            <a:r>
              <a:rPr lang="en-US" b="0" i="0" dirty="0">
                <a:solidFill>
                  <a:srgbClr val="000000"/>
                </a:solidFill>
                <a:effectLst/>
                <a:latin typeface="Times New Roman" panose="02020603050405020304" pitchFamily="18" charset="0"/>
              </a:rPr>
              <a:t>Completion of the Dallas College Application for Admission and acceptance.</a:t>
            </a:r>
          </a:p>
          <a:p>
            <a:r>
              <a:rPr lang="en-US" b="0" i="0" dirty="0">
                <a:solidFill>
                  <a:srgbClr val="000000"/>
                </a:solidFill>
                <a:effectLst/>
                <a:latin typeface="Times New Roman" panose="02020603050405020304" pitchFamily="18" charset="0"/>
              </a:rPr>
              <a:t>Established financial resources.</a:t>
            </a:r>
          </a:p>
          <a:p>
            <a:r>
              <a:rPr lang="en-US" b="0" i="0" dirty="0">
                <a:solidFill>
                  <a:srgbClr val="000000"/>
                </a:solidFill>
                <a:effectLst/>
                <a:latin typeface="Times New Roman" panose="02020603050405020304" pitchFamily="18" charset="0"/>
              </a:rPr>
              <a:t>Completion of this mandatory online information session and the Medical Coder Certificate program application.</a:t>
            </a:r>
          </a:p>
          <a:p>
            <a:r>
              <a:rPr lang="en-US" b="0" i="0" dirty="0">
                <a:solidFill>
                  <a:srgbClr val="000000"/>
                </a:solidFill>
                <a:effectLst/>
                <a:latin typeface="Times New Roman" panose="02020603050405020304" pitchFamily="18" charset="0"/>
              </a:rPr>
              <a:t>While no assessment testing is required for this Level I certificate (TSI waived), it is recommended you demonstrate at least a 10th grade reading level.</a:t>
            </a:r>
          </a:p>
          <a:p>
            <a:endParaRPr lang="en-US" dirty="0"/>
          </a:p>
        </p:txBody>
      </p:sp>
    </p:spTree>
    <p:extLst>
      <p:ext uri="{BB962C8B-B14F-4D97-AF65-F5344CB8AC3E}">
        <p14:creationId xmlns:p14="http://schemas.microsoft.com/office/powerpoint/2010/main" val="291385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7336">
        <p159:morph option="byObject"/>
      </p:transition>
    </mc:Choice>
    <mc:Fallback xmlns="">
      <p:transition spd="slow" advTm="1733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7CFD-0358-165A-1AEE-66BE758CD02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Medical Coder Certificate</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Admission Criteria</a:t>
            </a:r>
          </a:p>
        </p:txBody>
      </p:sp>
      <p:sp>
        <p:nvSpPr>
          <p:cNvPr id="3" name="Content Placeholder 2">
            <a:extLst>
              <a:ext uri="{FF2B5EF4-FFF2-40B4-BE49-F238E27FC236}">
                <a16:creationId xmlns:a16="http://schemas.microsoft.com/office/drawing/2014/main" id="{A2654C48-28C2-4CFF-DB58-1B485D9CE00E}"/>
              </a:ext>
            </a:extLst>
          </p:cNvPr>
          <p:cNvSpPr>
            <a:spLocks noGrp="1"/>
          </p:cNvSpPr>
          <p:nvPr>
            <p:ph idx="1"/>
          </p:nvPr>
        </p:nvSpPr>
        <p:spPr>
          <a:xfrm>
            <a:off x="838200" y="1964064"/>
            <a:ext cx="10515600" cy="4333040"/>
          </a:xfrm>
        </p:spPr>
        <p:txBody>
          <a:bodyPr>
            <a:normAutofit fontScale="85000" lnSpcReduction="10000"/>
          </a:bodyPr>
          <a:lstStyle/>
          <a:p>
            <a:pPr algn="l"/>
            <a:r>
              <a:rPr lang="en-US" sz="2600" b="0" i="0" dirty="0">
                <a:solidFill>
                  <a:srgbClr val="000000"/>
                </a:solidFill>
                <a:effectLst/>
                <a:latin typeface="Times New Roman" panose="02020603050405020304" pitchFamily="18" charset="0"/>
              </a:rPr>
              <a:t>Successfully complete the following prerequisites with a “C” or better to move to Semester I of the program</a:t>
            </a:r>
          </a:p>
          <a:p>
            <a:pPr marL="0" indent="0" algn="l">
              <a:buNone/>
            </a:pP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POFI 1301 Computer Applications I</a:t>
            </a:r>
            <a:br>
              <a:rPr lang="en-US" sz="2600" b="0" i="0" dirty="0">
                <a:solidFill>
                  <a:srgbClr val="000000"/>
                </a:solidFill>
                <a:effectLst/>
                <a:latin typeface="Times New Roman" panose="02020603050405020304" pitchFamily="18" charset="0"/>
              </a:rPr>
            </a:b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MDCA 1313 Medical Terminology</a:t>
            </a:r>
            <a:br>
              <a:rPr lang="en-US" sz="2600" b="0" i="0" dirty="0">
                <a:solidFill>
                  <a:srgbClr val="000000"/>
                </a:solidFill>
                <a:effectLst/>
                <a:latin typeface="Times New Roman" panose="02020603050405020304" pitchFamily="18" charset="0"/>
              </a:rPr>
            </a:br>
            <a:endParaRPr lang="en-US" sz="2600" b="0" i="0" dirty="0">
              <a:solidFill>
                <a:srgbClr val="000000"/>
              </a:solidFill>
              <a:effectLst/>
              <a:latin typeface="Times New Roman" panose="02020603050405020304" pitchFamily="18" charset="0"/>
            </a:endParaRPr>
          </a:p>
          <a:p>
            <a:pPr lvl="1"/>
            <a:r>
              <a:rPr lang="en-US" sz="2600" b="0" i="0" dirty="0">
                <a:solidFill>
                  <a:srgbClr val="000000"/>
                </a:solidFill>
                <a:effectLst/>
                <a:latin typeface="Times New Roman" panose="02020603050405020304" pitchFamily="18" charset="0"/>
              </a:rPr>
              <a:t>MDCA 1409 Anatomy and Physiology for Medical Assistants</a:t>
            </a:r>
          </a:p>
          <a:p>
            <a:pPr marL="457200" lvl="1" indent="0">
              <a:buNone/>
            </a:pPr>
            <a:endParaRPr lang="en-US" sz="2600" b="0" i="0" dirty="0">
              <a:solidFill>
                <a:srgbClr val="000000"/>
              </a:solidFill>
              <a:effectLst/>
              <a:latin typeface="Times New Roman" panose="02020603050405020304" pitchFamily="18" charset="0"/>
            </a:endParaRPr>
          </a:p>
          <a:p>
            <a:r>
              <a:rPr lang="en-US" sz="2600" dirty="0">
                <a:solidFill>
                  <a:srgbClr val="000000"/>
                </a:solidFill>
                <a:latin typeface="Times New Roman" panose="02020603050405020304" pitchFamily="18" charset="0"/>
              </a:rPr>
              <a:t>Students pursuing the Medical Coder Certificate who are new and/or need assistance with registration for prerequisite courses should consult with their Success Coach.</a:t>
            </a:r>
          </a:p>
          <a:p>
            <a:r>
              <a:rPr lang="en-US" sz="2600" dirty="0">
                <a:solidFill>
                  <a:srgbClr val="000000"/>
                </a:solidFill>
                <a:latin typeface="Times New Roman" panose="02020603050405020304" pitchFamily="18" charset="0"/>
              </a:rPr>
              <a:t>Get more information about Success Coaches </a:t>
            </a:r>
            <a:r>
              <a:rPr lang="en-US" sz="2600" dirty="0">
                <a:solidFill>
                  <a:srgbClr val="000000"/>
                </a:solidFill>
                <a:latin typeface="Times New Roman" panose="02020603050405020304" pitchFamily="18" charset="0"/>
                <a:hlinkClick r:id="rId2"/>
              </a:rPr>
              <a:t>here</a:t>
            </a:r>
            <a:r>
              <a:rPr lang="en-US" sz="2600" dirty="0">
                <a:solidFill>
                  <a:srgbClr val="000000"/>
                </a:solidFill>
                <a:latin typeface="Times New Roman" panose="02020603050405020304" pitchFamily="18" charset="0"/>
              </a:rPr>
              <a:t>.</a:t>
            </a:r>
          </a:p>
          <a:p>
            <a:pPr marL="0" indent="0">
              <a:buNone/>
            </a:pPr>
            <a:r>
              <a:rPr lang="en-US" sz="2400" dirty="0">
                <a:solidFill>
                  <a:srgbClr val="000000"/>
                </a:solidFill>
                <a:latin typeface="Times New Roman" panose="02020603050405020304" pitchFamily="18" charset="0"/>
              </a:rPr>
              <a:t>  </a:t>
            </a:r>
            <a:endParaRPr lang="en-US" sz="2400"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742912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Tm="18151">
        <p159:morph option="byObject"/>
      </p:transition>
    </mc:Choice>
    <mc:Fallback xmlns="">
      <p:transition spd="slow" advTm="18151">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C41D51144DE440B66B1B8BD4312C8A" ma:contentTypeVersion="1" ma:contentTypeDescription="Create a new document." ma:contentTypeScope="" ma:versionID="df821cb43dc1c7b1835f9031fbcfe23c">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1CA315-7350-497F-9319-B45451F47A9F}"/>
</file>

<file path=customXml/itemProps2.xml><?xml version="1.0" encoding="utf-8"?>
<ds:datastoreItem xmlns:ds="http://schemas.openxmlformats.org/officeDocument/2006/customXml" ds:itemID="{6CC5E8F1-AA9E-41D4-89F4-F8512484CDA1}"/>
</file>

<file path=customXml/itemProps3.xml><?xml version="1.0" encoding="utf-8"?>
<ds:datastoreItem xmlns:ds="http://schemas.openxmlformats.org/officeDocument/2006/customXml" ds:itemID="{D1CC80EB-2ECE-4EC1-9D46-171EBE09A96F}"/>
</file>

<file path=docProps/app.xml><?xml version="1.0" encoding="utf-8"?>
<Properties xmlns="http://schemas.openxmlformats.org/officeDocument/2006/extended-properties" xmlns:vt="http://schemas.openxmlformats.org/officeDocument/2006/docPropsVTypes">
  <TotalTime>1750</TotalTime>
  <Words>1209</Words>
  <Application>Microsoft Office PowerPoint</Application>
  <PresentationFormat>Widescreen</PresentationFormat>
  <Paragraphs>107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 ExtraBold</vt:lpstr>
      <vt:lpstr>Roboto Medium</vt:lpstr>
      <vt:lpstr>Times New Roman</vt:lpstr>
      <vt:lpstr>Office Theme</vt:lpstr>
      <vt:lpstr>Medical Coder Certificate Program</vt:lpstr>
      <vt:lpstr>Medical Coder Certificate Getting Started</vt:lpstr>
      <vt:lpstr>What is Medical Coding</vt:lpstr>
      <vt:lpstr>What Does A Medical Coder Do?</vt:lpstr>
      <vt:lpstr>Is Medical Coder A Good Career?</vt:lpstr>
      <vt:lpstr>Medical Coding Entry-Level Titles</vt:lpstr>
      <vt:lpstr>Medical Coder Certifications</vt:lpstr>
      <vt:lpstr>Medical Coder Certificate Admission Criteria</vt:lpstr>
      <vt:lpstr>Medical Coder Certificate Admission Criteria</vt:lpstr>
      <vt:lpstr>Medical Coder Certificate Curriculum</vt:lpstr>
      <vt:lpstr>Tuition &amp; Learning Materials</vt:lpstr>
      <vt:lpstr>Financial Aid and Scholarships</vt:lpstr>
      <vt:lpstr>Medical Coder Certificate Checklist</vt:lpstr>
      <vt:lpstr>If you have any questions or concerns regarding the courses you should register for each term, please send a detailed email with your full name and student ID# to Sheila Baker, Medical Coder Certificate Program Coordinator at sbaker@dallascollege.edu for more information. For help with registration, contact your assigned Success Coach or contact a Success Coach advisor online here.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Baker</dc:creator>
  <cp:lastModifiedBy>Rhee, Ella</cp:lastModifiedBy>
  <cp:revision>29</cp:revision>
  <dcterms:created xsi:type="dcterms:W3CDTF">2020-06-16T18:40:41Z</dcterms:created>
  <dcterms:modified xsi:type="dcterms:W3CDTF">2022-10-10T18:31:55Z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0x01010081C41D51144DE440B66B1B8BD4312C8A</vt:lpwstr>
  </property>
</Properties>
</file>